
<file path=[Content_Types].xml><?xml version="1.0" encoding="utf-8"?>
<Types xmlns="http://schemas.openxmlformats.org/package/2006/content-types">
  <Override PartName="/ppt/slides/slide17.xml" ContentType="application/vnd.openxmlformats-officedocument.presentationml.slide+xml"/>
  <Override PartName="/ppt/slideLayouts/slideLayout8.xml" ContentType="application/vnd.openxmlformats-officedocument.presentationml.slideLayout+xml"/>
  <Override PartName="/ppt/slideLayouts/slideLayout4.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s/slide22.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6.xml" ContentType="application/vnd.openxmlformats-officedocument.presentationml.slideLayout+xml"/>
  <Override PartName="/ppt/presentation.xml" ContentType="application/vnd.openxmlformats-officedocument.presentationml.presentation.main+xml"/>
  <Override PartName="/docProps/app.xml" ContentType="application/vnd.openxmlformats-officedocument.extended-properties+xml"/>
  <Override PartName="/ppt/slides/slide5.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8.xml" ContentType="application/vnd.openxmlformats-officedocument.presentationml.slide+xml"/>
  <Override PartName="/ppt/slideLayouts/slideLayout7.xml" ContentType="application/vnd.openxmlformats-officedocument.presentationml.slideLayout+xml"/>
  <Override PartName="/ppt/presProps.xml" ContentType="application/vnd.openxmlformats-officedocument.presentationml.presProps+xml"/>
  <Default Extension="jpeg" ContentType="image/jpeg"/>
  <Override PartName="/ppt/slideLayouts/slideLayout3.xml" ContentType="application/vnd.openxmlformats-officedocument.presentationml.slideLayout+xml"/>
  <Override PartName="/ppt/slides/slide2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23.xml" ContentType="application/vnd.openxmlformats-officedocument.presentationml.slide+xml"/>
  <Override PartName="/ppt/slideLayouts/slideLayout5.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s/slide1.xml" ContentType="application/vnd.openxmlformats-officedocument.presentationml.slide+xml"/>
  <Override PartName="/ppt/tableStyles.xml" ContentType="application/vnd.openxmlformats-officedocument.presentationml.tableStyles+xml"/>
  <Default Extension="xml" ContentType="application/xml"/>
  <Override PartName="/ppt/slides/slide7.xml" ContentType="application/vnd.openxmlformats-officedocument.presentationml.slide+xml"/>
  <Override PartName="/ppt/slides/slide8.xml" ContentType="application/vnd.openxmlformats-officedocument.presentationml.slide+xml"/>
  <Override PartName="/ppt/slideMasters/slideMaster1.xml" ContentType="application/vnd.openxmlformats-officedocument.presentationml.slideMaster+xml"/>
  <Override PartName="/ppt/slides/slide15.xml" ContentType="application/vnd.openxmlformats-officedocument.presentationml.slide+xml"/>
  <Override PartName="/ppt/viewProps.xml" ContentType="application/vnd.openxmlformats-officedocument.presentationml.viewProps+xml"/>
  <Default Extension="bin" ContentType="application/vnd.openxmlformats-officedocument.presentationml.printerSettings"/>
  <Override PartName="/docProps/core.xml" ContentType="application/vnd.openxmlformats-package.core-properties+xml"/>
  <Default Extension="rels" ContentType="application/vnd.openxmlformats-package.relationships+xml"/>
  <Override PartName="/ppt/slides/slide9.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6.xml" ContentType="application/vnd.openxmlformats-officedocument.presentationml.slide+xml"/>
  <Override PartName="/ppt/slides/slide16.xml" ContentType="application/vnd.openxmlformats-officedocument.presentationml.slide+xml"/>
  <Override PartName="/ppt/slides/slide19.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trictFirstAndLastChars="0" saveSubsetFonts="1">
  <p:sldMasterIdLst>
    <p:sldMasterId id="2147483648" r:id="rId1"/>
  </p:sldMasterIdLst>
  <p:sldIdLst>
    <p:sldId id="256" r:id="rId2"/>
    <p:sldId id="269" r:id="rId3"/>
    <p:sldId id="271" r:id="rId4"/>
    <p:sldId id="272" r:id="rId5"/>
    <p:sldId id="270" r:id="rId6"/>
    <p:sldId id="257" r:id="rId7"/>
    <p:sldId id="258" r:id="rId8"/>
    <p:sldId id="259" r:id="rId9"/>
    <p:sldId id="260" r:id="rId10"/>
    <p:sldId id="261" r:id="rId11"/>
    <p:sldId id="262" r:id="rId12"/>
    <p:sldId id="288" r:id="rId13"/>
    <p:sldId id="263" r:id="rId14"/>
    <p:sldId id="265" r:id="rId15"/>
    <p:sldId id="266" r:id="rId16"/>
    <p:sldId id="289" r:id="rId17"/>
    <p:sldId id="267" r:id="rId18"/>
    <p:sldId id="290" r:id="rId19"/>
    <p:sldId id="274" r:id="rId20"/>
    <p:sldId id="268" r:id="rId21"/>
    <p:sldId id="291" r:id="rId22"/>
    <p:sldId id="292" r:id="rId23"/>
    <p:sldId id="293" r:id="rId24"/>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pitchFamily="-107" charset="0"/>
        <a:ea typeface="+mn-ea"/>
        <a:cs typeface="+mn-cs"/>
      </a:defRPr>
    </a:lvl1pPr>
    <a:lvl2pPr marL="457200" algn="l" rtl="0" eaLnBrk="0" fontAlgn="base" hangingPunct="0">
      <a:spcBef>
        <a:spcPct val="0"/>
      </a:spcBef>
      <a:spcAft>
        <a:spcPct val="0"/>
      </a:spcAft>
      <a:defRPr sz="2400" kern="1200">
        <a:solidFill>
          <a:schemeClr val="tx1"/>
        </a:solidFill>
        <a:latin typeface="Times" pitchFamily="-107" charset="0"/>
        <a:ea typeface="+mn-ea"/>
        <a:cs typeface="+mn-cs"/>
      </a:defRPr>
    </a:lvl2pPr>
    <a:lvl3pPr marL="914400" algn="l" rtl="0" eaLnBrk="0" fontAlgn="base" hangingPunct="0">
      <a:spcBef>
        <a:spcPct val="0"/>
      </a:spcBef>
      <a:spcAft>
        <a:spcPct val="0"/>
      </a:spcAft>
      <a:defRPr sz="2400" kern="1200">
        <a:solidFill>
          <a:schemeClr val="tx1"/>
        </a:solidFill>
        <a:latin typeface="Times" pitchFamily="-107" charset="0"/>
        <a:ea typeface="+mn-ea"/>
        <a:cs typeface="+mn-cs"/>
      </a:defRPr>
    </a:lvl3pPr>
    <a:lvl4pPr marL="1371600" algn="l" rtl="0" eaLnBrk="0" fontAlgn="base" hangingPunct="0">
      <a:spcBef>
        <a:spcPct val="0"/>
      </a:spcBef>
      <a:spcAft>
        <a:spcPct val="0"/>
      </a:spcAft>
      <a:defRPr sz="2400" kern="1200">
        <a:solidFill>
          <a:schemeClr val="tx1"/>
        </a:solidFill>
        <a:latin typeface="Times" pitchFamily="-107" charset="0"/>
        <a:ea typeface="+mn-ea"/>
        <a:cs typeface="+mn-cs"/>
      </a:defRPr>
    </a:lvl4pPr>
    <a:lvl5pPr marL="1828800" algn="l" rtl="0" eaLnBrk="0" fontAlgn="base" hangingPunct="0">
      <a:spcBef>
        <a:spcPct val="0"/>
      </a:spcBef>
      <a:spcAft>
        <a:spcPct val="0"/>
      </a:spcAft>
      <a:defRPr sz="2400" kern="1200">
        <a:solidFill>
          <a:schemeClr val="tx1"/>
        </a:solidFill>
        <a:latin typeface="Times" pitchFamily="-107" charset="0"/>
        <a:ea typeface="+mn-ea"/>
        <a:cs typeface="+mn-cs"/>
      </a:defRPr>
    </a:lvl5pPr>
    <a:lvl6pPr marL="2286000" algn="l" defTabSz="457200" rtl="0" eaLnBrk="1" latinLnBrk="0" hangingPunct="1">
      <a:defRPr sz="2400" kern="1200">
        <a:solidFill>
          <a:schemeClr val="tx1"/>
        </a:solidFill>
        <a:latin typeface="Times" pitchFamily="-107" charset="0"/>
        <a:ea typeface="+mn-ea"/>
        <a:cs typeface="+mn-cs"/>
      </a:defRPr>
    </a:lvl6pPr>
    <a:lvl7pPr marL="2743200" algn="l" defTabSz="457200" rtl="0" eaLnBrk="1" latinLnBrk="0" hangingPunct="1">
      <a:defRPr sz="2400" kern="1200">
        <a:solidFill>
          <a:schemeClr val="tx1"/>
        </a:solidFill>
        <a:latin typeface="Times" pitchFamily="-107" charset="0"/>
        <a:ea typeface="+mn-ea"/>
        <a:cs typeface="+mn-cs"/>
      </a:defRPr>
    </a:lvl7pPr>
    <a:lvl8pPr marL="3200400" algn="l" defTabSz="457200" rtl="0" eaLnBrk="1" latinLnBrk="0" hangingPunct="1">
      <a:defRPr sz="2400" kern="1200">
        <a:solidFill>
          <a:schemeClr val="tx1"/>
        </a:solidFill>
        <a:latin typeface="Times" pitchFamily="-107" charset="0"/>
        <a:ea typeface="+mn-ea"/>
        <a:cs typeface="+mn-cs"/>
      </a:defRPr>
    </a:lvl8pPr>
    <a:lvl9pPr marL="3657600" algn="l" defTabSz="457200" rtl="0" eaLnBrk="1" latinLnBrk="0" hangingPunct="1">
      <a:defRPr sz="2400" kern="1200">
        <a:solidFill>
          <a:schemeClr val="tx1"/>
        </a:solidFill>
        <a:latin typeface="Times" pitchFamily="-107"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p:cViewPr varScale="1">
        <p:scale>
          <a:sx n="117" d="100"/>
          <a:sy n="117" d="100"/>
        </p:scale>
        <p:origin x="-488"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7" Type="http://schemas.openxmlformats.org/officeDocument/2006/relationships/slide" Target="slides/slide6.xml"/><Relationship Id="rId1" Type="http://schemas.openxmlformats.org/officeDocument/2006/relationships/slideMaster" Target="slideMasters/slideMaster1.xml"/><Relationship Id="rId24" Type="http://schemas.openxmlformats.org/officeDocument/2006/relationships/slide" Target="slides/slide23.xml"/><Relationship Id="rId25" Type="http://schemas.openxmlformats.org/officeDocument/2006/relationships/printerSettings" Target="printerSettings/printerSettings1.bin"/><Relationship Id="rId8" Type="http://schemas.openxmlformats.org/officeDocument/2006/relationships/slide" Target="slides/slide7.xml"/><Relationship Id="rId13" Type="http://schemas.openxmlformats.org/officeDocument/2006/relationships/slide" Target="slides/slide12.xml"/><Relationship Id="rId10" Type="http://schemas.openxmlformats.org/officeDocument/2006/relationships/slide" Target="slides/slide9.xml"/><Relationship Id="rId12" Type="http://schemas.openxmlformats.org/officeDocument/2006/relationships/slide" Target="slides/slide11.xml"/><Relationship Id="rId17" Type="http://schemas.openxmlformats.org/officeDocument/2006/relationships/slide" Target="slides/slide16.xml"/><Relationship Id="rId9" Type="http://schemas.openxmlformats.org/officeDocument/2006/relationships/slide" Target="slides/slide8.xml"/><Relationship Id="rId18" Type="http://schemas.openxmlformats.org/officeDocument/2006/relationships/slide" Target="slides/slide17.xml"/><Relationship Id="rId3" Type="http://schemas.openxmlformats.org/officeDocument/2006/relationships/slide" Target="slides/slide2.xml"/><Relationship Id="rId27" Type="http://schemas.openxmlformats.org/officeDocument/2006/relationships/viewProps" Target="viewProps.xml"/><Relationship Id="rId14" Type="http://schemas.openxmlformats.org/officeDocument/2006/relationships/slide" Target="slides/slide13.xml"/><Relationship Id="rId23" Type="http://schemas.openxmlformats.org/officeDocument/2006/relationships/slide" Target="slides/slide22.xml"/><Relationship Id="rId4" Type="http://schemas.openxmlformats.org/officeDocument/2006/relationships/slide" Target="slides/slide3.xml"/><Relationship Id="rId28" Type="http://schemas.openxmlformats.org/officeDocument/2006/relationships/theme" Target="theme/theme1.xml"/><Relationship Id="rId26" Type="http://schemas.openxmlformats.org/officeDocument/2006/relationships/presProps" Target="presProps.xml"/><Relationship Id="rId11" Type="http://schemas.openxmlformats.org/officeDocument/2006/relationships/slide" Target="slides/slide10.xml"/><Relationship Id="rId29" Type="http://schemas.openxmlformats.org/officeDocument/2006/relationships/tableStyles" Target="tableStyles.xml"/><Relationship Id="rId6" Type="http://schemas.openxmlformats.org/officeDocument/2006/relationships/slide" Target="slides/slide5.xml"/><Relationship Id="rId16" Type="http://schemas.openxmlformats.org/officeDocument/2006/relationships/slide" Target="slides/slide15.xml"/><Relationship Id="rId5" Type="http://schemas.openxmlformats.org/officeDocument/2006/relationships/slide" Target="slides/slide4.xml"/><Relationship Id="rId15" Type="http://schemas.openxmlformats.org/officeDocument/2006/relationships/slide" Target="slides/slide14.xml"/><Relationship Id="rId19" Type="http://schemas.openxmlformats.org/officeDocument/2006/relationships/slide" Target="slides/slide18.xml"/><Relationship Id="rId20" Type="http://schemas.openxmlformats.org/officeDocument/2006/relationships/slide" Target="slides/slide19.xml"/><Relationship Id="rId22" Type="http://schemas.openxmlformats.org/officeDocument/2006/relationships/slide" Target="slides/slide21.xml"/><Relationship Id="rId21" Type="http://schemas.openxmlformats.org/officeDocument/2006/relationships/slide" Target="slides/slide20.xml"/><Relationship Id="rId2"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7169E45-A0BE-1347-8D60-112C46073014}"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DFDE90A-D141-9845-B6AE-A99E706A1674}"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7357440-32E1-4248-91BD-3C820B929BA2}"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7798980-77E2-464A-9B18-748D636D89AD}"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41DCEF4-B416-074F-A891-7120FFACE80B}"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1C63D87-8745-5247-915E-69DD86BB086E}"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B5E3B722-26BB-0742-9EA2-78653A24E86E}"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F5E3666-8ABD-7541-A0B1-D9BD2D92F81A}"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C7771D5-382E-6249-AC91-029AA801D802}"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90421F6-E0E1-5944-BC70-9AF4229BE3F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6D296CD-4894-4045-8515-FCC2D28B614B}"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4" Type="http://schemas.openxmlformats.org/officeDocument/2006/relationships/slideLayout" Target="../slideLayouts/slideLayout4.xml"/><Relationship Id="rId10" Type="http://schemas.openxmlformats.org/officeDocument/2006/relationships/slideLayout" Target="../slideLayouts/slideLayout10.xml"/><Relationship Id="rId5" Type="http://schemas.openxmlformats.org/officeDocument/2006/relationships/slideLayout" Target="../slideLayouts/slideLayout5.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a:defRPr sz="1400">
                <a:latin typeface="Times" charset="0"/>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algn="ctr">
              <a:defRPr sz="1400">
                <a:latin typeface="Times"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algn="r">
              <a:defRPr sz="1400"/>
            </a:lvl1pPr>
          </a:lstStyle>
          <a:p>
            <a:pPr>
              <a:defRPr/>
            </a:pPr>
            <a:fld id="{67840AFE-717F-5E47-8E8E-485BAC6F2DC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ＭＳ Ｐゴシック" pitchFamily="-107" charset="-128"/>
          <a:cs typeface="ＭＳ Ｐゴシック" pitchFamily="-107" charset="-128"/>
        </a:defRPr>
      </a:lvl1pPr>
      <a:lvl2pPr algn="ctr" rtl="0" eaLnBrk="0" fontAlgn="base" hangingPunct="0">
        <a:spcBef>
          <a:spcPct val="0"/>
        </a:spcBef>
        <a:spcAft>
          <a:spcPct val="0"/>
        </a:spcAft>
        <a:defRPr sz="4400">
          <a:solidFill>
            <a:schemeClr val="tx2"/>
          </a:solidFill>
          <a:latin typeface="Times" charset="0"/>
          <a:ea typeface="ＭＳ Ｐゴシック" pitchFamily="-107" charset="-128"/>
          <a:cs typeface="ＭＳ Ｐゴシック" pitchFamily="-107" charset="-128"/>
        </a:defRPr>
      </a:lvl2pPr>
      <a:lvl3pPr algn="ctr" rtl="0" eaLnBrk="0" fontAlgn="base" hangingPunct="0">
        <a:spcBef>
          <a:spcPct val="0"/>
        </a:spcBef>
        <a:spcAft>
          <a:spcPct val="0"/>
        </a:spcAft>
        <a:defRPr sz="4400">
          <a:solidFill>
            <a:schemeClr val="tx2"/>
          </a:solidFill>
          <a:latin typeface="Times" charset="0"/>
          <a:ea typeface="ＭＳ Ｐゴシック" pitchFamily="-107" charset="-128"/>
          <a:cs typeface="ＭＳ Ｐゴシック" pitchFamily="-107" charset="-128"/>
        </a:defRPr>
      </a:lvl3pPr>
      <a:lvl4pPr algn="ctr" rtl="0" eaLnBrk="0" fontAlgn="base" hangingPunct="0">
        <a:spcBef>
          <a:spcPct val="0"/>
        </a:spcBef>
        <a:spcAft>
          <a:spcPct val="0"/>
        </a:spcAft>
        <a:defRPr sz="4400">
          <a:solidFill>
            <a:schemeClr val="tx2"/>
          </a:solidFill>
          <a:latin typeface="Times" charset="0"/>
          <a:ea typeface="ＭＳ Ｐゴシック" pitchFamily="-107" charset="-128"/>
          <a:cs typeface="ＭＳ Ｐゴシック" pitchFamily="-107" charset="-128"/>
        </a:defRPr>
      </a:lvl4pPr>
      <a:lvl5pPr algn="ctr" rtl="0" eaLnBrk="0" fontAlgn="base" hangingPunct="0">
        <a:spcBef>
          <a:spcPct val="0"/>
        </a:spcBef>
        <a:spcAft>
          <a:spcPct val="0"/>
        </a:spcAft>
        <a:defRPr sz="4400">
          <a:solidFill>
            <a:schemeClr val="tx2"/>
          </a:solidFill>
          <a:latin typeface="Times" charset="0"/>
          <a:ea typeface="ＭＳ Ｐゴシック" pitchFamily="-107" charset="-128"/>
          <a:cs typeface="ＭＳ Ｐゴシック" pitchFamily="-107" charset="-128"/>
        </a:defRPr>
      </a:lvl5pPr>
      <a:lvl6pPr marL="457200" algn="ctr" rtl="0" fontAlgn="base">
        <a:spcBef>
          <a:spcPct val="0"/>
        </a:spcBef>
        <a:spcAft>
          <a:spcPct val="0"/>
        </a:spcAft>
        <a:defRPr sz="4400">
          <a:solidFill>
            <a:schemeClr val="tx2"/>
          </a:solidFill>
          <a:latin typeface="Times" charset="0"/>
        </a:defRPr>
      </a:lvl6pPr>
      <a:lvl7pPr marL="914400" algn="ctr" rtl="0" fontAlgn="base">
        <a:spcBef>
          <a:spcPct val="0"/>
        </a:spcBef>
        <a:spcAft>
          <a:spcPct val="0"/>
        </a:spcAft>
        <a:defRPr sz="4400">
          <a:solidFill>
            <a:schemeClr val="tx2"/>
          </a:solidFill>
          <a:latin typeface="Times" charset="0"/>
        </a:defRPr>
      </a:lvl7pPr>
      <a:lvl8pPr marL="1371600" algn="ctr" rtl="0" fontAlgn="base">
        <a:spcBef>
          <a:spcPct val="0"/>
        </a:spcBef>
        <a:spcAft>
          <a:spcPct val="0"/>
        </a:spcAft>
        <a:defRPr sz="4400">
          <a:solidFill>
            <a:schemeClr val="tx2"/>
          </a:solidFill>
          <a:latin typeface="Times" charset="0"/>
        </a:defRPr>
      </a:lvl8pPr>
      <a:lvl9pPr marL="1828800" algn="ctr" rtl="0" fontAlgn="base">
        <a:spcBef>
          <a:spcPct val="0"/>
        </a:spcBef>
        <a:spcAft>
          <a:spcPct val="0"/>
        </a:spcAft>
        <a:defRPr sz="4400">
          <a:solidFill>
            <a:schemeClr val="tx2"/>
          </a:solidFill>
          <a:latin typeface="Times"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07" charset="-128"/>
          <a:cs typeface="ＭＳ Ｐゴシック" pitchFamily="-107"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7"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7"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7"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7"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www.pyrrha.me.uk/" TargetMode="Externa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3" Type="http://schemas.openxmlformats.org/officeDocument/2006/relationships/hyperlink" Target="http://www.pyrrha.me.uk/plaoc1.mp3" TargetMode="Externa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hyperlink" Target="http://www.pyrrha.me.uk"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3" Type="http://schemas.openxmlformats.org/officeDocument/2006/relationships/hyperlink" Target="http://www.pyrrha.me.uk/plaoc2.mp3"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3" Type="http://schemas.openxmlformats.org/officeDocument/2006/relationships/hyperlink" Target="http://www.pyrrha.me.uk/plaoc3.mp3"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314" name="WordArt 2"/>
          <p:cNvSpPr>
            <a:spLocks noChangeArrowheads="1" noChangeShapeType="1" noTextEdit="1"/>
          </p:cNvSpPr>
          <p:nvPr/>
        </p:nvSpPr>
        <p:spPr bwMode="auto">
          <a:xfrm>
            <a:off x="304800" y="1828800"/>
            <a:ext cx="8534400" cy="838200"/>
          </a:xfrm>
          <a:prstGeom prst="rect">
            <a:avLst/>
          </a:prstGeom>
        </p:spPr>
        <p:txBody>
          <a:bodyPr wrap="none" fromWordArt="1">
            <a:prstTxWarp prst="textDoubleWave1">
              <a:avLst>
                <a:gd name="adj1" fmla="val 6500"/>
                <a:gd name="adj2" fmla="val 0"/>
              </a:avLst>
            </a:prstTxWarp>
          </a:bodyPr>
          <a:lstStyle/>
          <a:p>
            <a:pPr algn="ctr"/>
            <a:r>
              <a:rPr lang="en-US" sz="3600" kern="10" spc="-360">
                <a:ln w="12700">
                  <a:solidFill>
                    <a:srgbClr val="000099"/>
                  </a:solidFill>
                  <a:round/>
                  <a:headEnd/>
                  <a:tailEnd/>
                </a:ln>
                <a:solidFill>
                  <a:srgbClr val="33CCFF"/>
                </a:solidFill>
                <a:effectLst>
                  <a:outerShdw blurRad="63500" dist="125724" dir="18900000" algn="ctr" rotWithShape="0">
                    <a:srgbClr val="000099">
                      <a:alpha val="74997"/>
                    </a:srgbClr>
                  </a:outerShdw>
                </a:effectLst>
                <a:latin typeface="Impact"/>
                <a:ea typeface="Impact"/>
                <a:cs typeface="Impact"/>
              </a:rPr>
              <a:t>sea serpents</a:t>
            </a:r>
          </a:p>
        </p:txBody>
      </p:sp>
      <p:sp>
        <p:nvSpPr>
          <p:cNvPr id="13315" name="Text Box 3"/>
          <p:cNvSpPr txBox="1">
            <a:spLocks noChangeArrowheads="1"/>
          </p:cNvSpPr>
          <p:nvPr/>
        </p:nvSpPr>
        <p:spPr bwMode="auto">
          <a:xfrm>
            <a:off x="1524000" y="2781300"/>
            <a:ext cx="6400800" cy="2462213"/>
          </a:xfrm>
          <a:prstGeom prst="rect">
            <a:avLst/>
          </a:prstGeom>
          <a:noFill/>
          <a:ln w="9525">
            <a:noFill/>
            <a:miter lim="800000"/>
            <a:headEnd/>
            <a:tailEnd/>
          </a:ln>
        </p:spPr>
        <p:txBody>
          <a:bodyPr>
            <a:prstTxWarp prst="textNoShape">
              <a:avLst/>
            </a:prstTxWarp>
            <a:spAutoFit/>
          </a:bodyPr>
          <a:lstStyle/>
          <a:p>
            <a:pPr>
              <a:spcBef>
                <a:spcPct val="50000"/>
              </a:spcBef>
            </a:pPr>
            <a:r>
              <a:rPr lang="en-US" sz="4000"/>
              <a:t>Virgil Aeneid II   </a:t>
            </a:r>
            <a:r>
              <a:rPr lang="en-US" sz="2800"/>
              <a:t>40 - 56</a:t>
            </a:r>
          </a:p>
          <a:p>
            <a:pPr>
              <a:spcBef>
                <a:spcPct val="50000"/>
              </a:spcBef>
            </a:pPr>
            <a:r>
              <a:rPr lang="en-US" sz="2800"/>
              <a:t>                                        203 -  209</a:t>
            </a:r>
          </a:p>
          <a:p>
            <a:pPr>
              <a:spcBef>
                <a:spcPct val="50000"/>
              </a:spcBef>
            </a:pPr>
            <a:r>
              <a:rPr lang="en-US" sz="2800"/>
              <a:t>                                        210 – 219</a:t>
            </a:r>
          </a:p>
          <a:p>
            <a:pPr>
              <a:spcBef>
                <a:spcPct val="50000"/>
              </a:spcBef>
            </a:pPr>
            <a:r>
              <a:rPr lang="en-US" sz="2000"/>
              <a:t>with links to </a:t>
            </a:r>
            <a:r>
              <a:rPr lang="en-US" sz="2000">
                <a:hlinkClick r:id="rId2"/>
              </a:rPr>
              <a:t>www.pyrrha.me.uk</a:t>
            </a:r>
            <a:r>
              <a:rPr lang="en-US" sz="2000"/>
              <a:t>  for spoken passages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2530" name="Picture 2" descr="I-5.jpg                                                        00178C64 Hard Disc                      BC3D5E27:"/>
          <p:cNvPicPr>
            <a:picLocks noChangeAspect="1" noChangeArrowheads="1"/>
          </p:cNvPicPr>
          <p:nvPr/>
        </p:nvPicPr>
        <p:blipFill>
          <a:blip r:embed="rId2"/>
          <a:srcRect/>
          <a:stretch>
            <a:fillRect/>
          </a:stretch>
        </p:blipFill>
        <p:spPr bwMode="auto">
          <a:xfrm>
            <a:off x="1141413" y="17463"/>
            <a:ext cx="6859587" cy="6821487"/>
          </a:xfrm>
          <a:prstGeom prst="rect">
            <a:avLst/>
          </a:prstGeom>
          <a:noFill/>
          <a:ln w="9525">
            <a:noFill/>
            <a:miter lim="800000"/>
            <a:headEnd/>
            <a:tailEnd/>
          </a:ln>
        </p:spPr>
      </p:pic>
      <p:sp>
        <p:nvSpPr>
          <p:cNvPr id="22531" name="Rectangle 3"/>
          <p:cNvSpPr>
            <a:spLocks noChangeArrowheads="1"/>
          </p:cNvSpPr>
          <p:nvPr/>
        </p:nvSpPr>
        <p:spPr bwMode="auto">
          <a:xfrm>
            <a:off x="0" y="6096000"/>
            <a:ext cx="4143375" cy="762000"/>
          </a:xfrm>
          <a:prstGeom prst="rect">
            <a:avLst/>
          </a:prstGeom>
          <a:noFill/>
          <a:ln w="9525">
            <a:noFill/>
            <a:miter lim="800000"/>
            <a:headEnd/>
            <a:tailEnd/>
          </a:ln>
        </p:spPr>
        <p:txBody>
          <a:bodyPr wrap="none">
            <a:prstTxWarp prst="textNoShape">
              <a:avLst/>
            </a:prstTxWarp>
            <a:spAutoFit/>
          </a:bodyPr>
          <a:lstStyle/>
          <a:p>
            <a:r>
              <a:rPr lang="en-US" sz="4400"/>
              <a:t>immensis orbibus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3554" name="Picture 2" descr="I-6.jpg                                                        00178C64 Hard Disc                      BC3D5E27:"/>
          <p:cNvPicPr>
            <a:picLocks noChangeAspect="1" noChangeArrowheads="1"/>
          </p:cNvPicPr>
          <p:nvPr/>
        </p:nvPicPr>
        <p:blipFill>
          <a:blip r:embed="rId2"/>
          <a:srcRect/>
          <a:stretch>
            <a:fillRect/>
          </a:stretch>
        </p:blipFill>
        <p:spPr bwMode="auto">
          <a:xfrm>
            <a:off x="1141413" y="17463"/>
            <a:ext cx="6859587" cy="6821487"/>
          </a:xfrm>
          <a:prstGeom prst="rect">
            <a:avLst/>
          </a:prstGeom>
          <a:noFill/>
          <a:ln w="9525">
            <a:noFill/>
            <a:miter lim="800000"/>
            <a:headEnd/>
            <a:tailEnd/>
          </a:ln>
        </p:spPr>
      </p:pic>
      <p:sp>
        <p:nvSpPr>
          <p:cNvPr id="23555" name="Rectangle 3"/>
          <p:cNvSpPr>
            <a:spLocks noChangeArrowheads="1"/>
          </p:cNvSpPr>
          <p:nvPr/>
        </p:nvSpPr>
        <p:spPr bwMode="auto">
          <a:xfrm>
            <a:off x="0" y="6096000"/>
            <a:ext cx="5834063" cy="762000"/>
          </a:xfrm>
          <a:prstGeom prst="rect">
            <a:avLst/>
          </a:prstGeom>
          <a:noFill/>
          <a:ln w="9525">
            <a:noFill/>
            <a:miter lim="800000"/>
            <a:headEnd/>
            <a:tailEnd/>
          </a:ln>
        </p:spPr>
        <p:txBody>
          <a:bodyPr wrap="none">
            <a:prstTxWarp prst="textNoShape">
              <a:avLst/>
            </a:prstTxWarp>
            <a:spAutoFit/>
          </a:bodyPr>
          <a:lstStyle/>
          <a:p>
            <a:r>
              <a:rPr lang="en-US" sz="4400"/>
              <a:t>immensis orbibus angues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4578" name="Picture 2" descr="I-6.jpg                                                        00178C64 Hard Disc                      BC3D5E27:"/>
          <p:cNvPicPr>
            <a:picLocks noChangeAspect="1" noChangeArrowheads="1"/>
          </p:cNvPicPr>
          <p:nvPr/>
        </p:nvPicPr>
        <p:blipFill>
          <a:blip r:embed="rId2"/>
          <a:srcRect/>
          <a:stretch>
            <a:fillRect/>
          </a:stretch>
        </p:blipFill>
        <p:spPr bwMode="auto">
          <a:xfrm>
            <a:off x="1141413" y="17463"/>
            <a:ext cx="6859587" cy="6821487"/>
          </a:xfrm>
          <a:prstGeom prst="rect">
            <a:avLst/>
          </a:prstGeom>
          <a:noFill/>
          <a:ln w="9525">
            <a:noFill/>
            <a:miter lim="800000"/>
            <a:headEnd/>
            <a:tailEnd/>
          </a:ln>
        </p:spPr>
      </p:pic>
      <p:sp>
        <p:nvSpPr>
          <p:cNvPr id="24579" name="Rectangle 3"/>
          <p:cNvSpPr>
            <a:spLocks noChangeArrowheads="1"/>
          </p:cNvSpPr>
          <p:nvPr/>
        </p:nvSpPr>
        <p:spPr bwMode="auto">
          <a:xfrm>
            <a:off x="0" y="6186488"/>
            <a:ext cx="8680450" cy="641350"/>
          </a:xfrm>
          <a:prstGeom prst="rect">
            <a:avLst/>
          </a:prstGeom>
          <a:noFill/>
          <a:ln w="9525">
            <a:noFill/>
            <a:miter lim="800000"/>
            <a:headEnd/>
            <a:tailEnd/>
          </a:ln>
        </p:spPr>
        <p:txBody>
          <a:bodyPr wrap="none">
            <a:prstTxWarp prst="textNoShape">
              <a:avLst/>
            </a:prstTxWarp>
            <a:spAutoFit/>
          </a:bodyPr>
          <a:lstStyle/>
          <a:p>
            <a:r>
              <a:rPr lang="en-US" sz="3600"/>
              <a:t>incumbunt pelago pariterque ad litora tendunt;</a:t>
            </a:r>
            <a:endParaRPr lang="en-US" sz="440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5602" name="Picture 2" descr="I-7.jpg                                                        00178C64 Hard Disc                      BC3D5E27:"/>
          <p:cNvPicPr>
            <a:picLocks noChangeAspect="1" noChangeArrowheads="1"/>
          </p:cNvPicPr>
          <p:nvPr/>
        </p:nvPicPr>
        <p:blipFill>
          <a:blip r:embed="rId2"/>
          <a:srcRect/>
          <a:stretch>
            <a:fillRect/>
          </a:stretch>
        </p:blipFill>
        <p:spPr bwMode="auto">
          <a:xfrm>
            <a:off x="1141413" y="17463"/>
            <a:ext cx="6859587" cy="6821487"/>
          </a:xfrm>
          <a:prstGeom prst="rect">
            <a:avLst/>
          </a:prstGeom>
          <a:noFill/>
          <a:ln w="9525">
            <a:noFill/>
            <a:miter lim="800000"/>
            <a:headEnd/>
            <a:tailEnd/>
          </a:ln>
        </p:spPr>
      </p:pic>
      <p:sp>
        <p:nvSpPr>
          <p:cNvPr id="25603" name="Rectangle 3"/>
          <p:cNvSpPr>
            <a:spLocks noChangeArrowheads="1"/>
          </p:cNvSpPr>
          <p:nvPr/>
        </p:nvSpPr>
        <p:spPr bwMode="auto">
          <a:xfrm>
            <a:off x="0" y="6216650"/>
            <a:ext cx="6737350" cy="641350"/>
          </a:xfrm>
          <a:prstGeom prst="rect">
            <a:avLst/>
          </a:prstGeom>
          <a:noFill/>
          <a:ln w="9525">
            <a:noFill/>
            <a:miter lim="800000"/>
            <a:headEnd/>
            <a:tailEnd/>
          </a:ln>
        </p:spPr>
        <p:txBody>
          <a:bodyPr wrap="none">
            <a:prstTxWarp prst="textNoShape">
              <a:avLst/>
            </a:prstTxWarp>
            <a:spAutoFit/>
          </a:bodyPr>
          <a:lstStyle/>
          <a:p>
            <a:r>
              <a:rPr lang="en-US" sz="3600"/>
              <a:t>pectora quorum inter fluctus arrecta</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6626" name="Picture 3" descr="I-9.jpg                                                        00178C64 Hard Disc                      BC3D5E27:"/>
          <p:cNvPicPr>
            <a:picLocks noChangeAspect="1" noChangeArrowheads="1"/>
          </p:cNvPicPr>
          <p:nvPr/>
        </p:nvPicPr>
        <p:blipFill>
          <a:blip r:embed="rId2"/>
          <a:srcRect/>
          <a:stretch>
            <a:fillRect/>
          </a:stretch>
        </p:blipFill>
        <p:spPr bwMode="auto">
          <a:xfrm>
            <a:off x="1141413" y="17463"/>
            <a:ext cx="6859587" cy="6821487"/>
          </a:xfrm>
          <a:prstGeom prst="rect">
            <a:avLst/>
          </a:prstGeom>
          <a:noFill/>
          <a:ln w="9525">
            <a:noFill/>
            <a:miter lim="800000"/>
            <a:headEnd/>
            <a:tailEnd/>
          </a:ln>
        </p:spPr>
      </p:pic>
      <p:sp>
        <p:nvSpPr>
          <p:cNvPr id="26627" name="Rectangle 4"/>
          <p:cNvSpPr>
            <a:spLocks noChangeArrowheads="1"/>
          </p:cNvSpPr>
          <p:nvPr/>
        </p:nvSpPr>
        <p:spPr bwMode="auto">
          <a:xfrm>
            <a:off x="0" y="6216650"/>
            <a:ext cx="6940550" cy="641350"/>
          </a:xfrm>
          <a:prstGeom prst="rect">
            <a:avLst/>
          </a:prstGeom>
          <a:noFill/>
          <a:ln w="9525">
            <a:noFill/>
            <a:miter lim="800000"/>
            <a:headEnd/>
            <a:tailEnd/>
          </a:ln>
        </p:spPr>
        <p:txBody>
          <a:bodyPr wrap="none">
            <a:prstTxWarp prst="textNoShape">
              <a:avLst/>
            </a:prstTxWarp>
            <a:spAutoFit/>
          </a:bodyPr>
          <a:lstStyle/>
          <a:p>
            <a:r>
              <a:rPr lang="en-US" sz="3600"/>
              <a:t>iubaeque sanguineae superant undas,</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7650" name="Picture 2" descr="I-10.jpg                                                       00178C64 Hard Disc                      BC3D5E27:"/>
          <p:cNvPicPr>
            <a:picLocks noChangeAspect="1" noChangeArrowheads="1"/>
          </p:cNvPicPr>
          <p:nvPr/>
        </p:nvPicPr>
        <p:blipFill>
          <a:blip r:embed="rId2"/>
          <a:srcRect/>
          <a:stretch>
            <a:fillRect/>
          </a:stretch>
        </p:blipFill>
        <p:spPr bwMode="auto">
          <a:xfrm>
            <a:off x="1141413" y="17463"/>
            <a:ext cx="6859587" cy="6821487"/>
          </a:xfrm>
          <a:prstGeom prst="rect">
            <a:avLst/>
          </a:prstGeom>
          <a:noFill/>
          <a:ln w="9525">
            <a:noFill/>
            <a:miter lim="800000"/>
            <a:headEnd/>
            <a:tailEnd/>
          </a:ln>
        </p:spPr>
      </p:pic>
      <p:sp>
        <p:nvSpPr>
          <p:cNvPr id="27651" name="Rectangle 3"/>
          <p:cNvSpPr>
            <a:spLocks noChangeArrowheads="1"/>
          </p:cNvSpPr>
          <p:nvPr/>
        </p:nvSpPr>
        <p:spPr bwMode="auto">
          <a:xfrm>
            <a:off x="0" y="6216650"/>
            <a:ext cx="5594350" cy="641350"/>
          </a:xfrm>
          <a:prstGeom prst="rect">
            <a:avLst/>
          </a:prstGeom>
          <a:noFill/>
          <a:ln w="9525">
            <a:noFill/>
            <a:miter lim="800000"/>
            <a:headEnd/>
            <a:tailEnd/>
          </a:ln>
        </p:spPr>
        <p:txBody>
          <a:bodyPr wrap="none">
            <a:prstTxWarp prst="textNoShape">
              <a:avLst/>
            </a:prstTxWarp>
            <a:spAutoFit/>
          </a:bodyPr>
          <a:lstStyle/>
          <a:p>
            <a:r>
              <a:rPr lang="en-US" sz="3600"/>
              <a:t>pars cetera pontum pone legit</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8674" name="Picture 2" descr="I-10.jpg                                                       00178C64 Hard Disc                      BC3D5E27:"/>
          <p:cNvPicPr>
            <a:picLocks noChangeAspect="1" noChangeArrowheads="1"/>
          </p:cNvPicPr>
          <p:nvPr/>
        </p:nvPicPr>
        <p:blipFill>
          <a:blip r:embed="rId2"/>
          <a:srcRect/>
          <a:stretch>
            <a:fillRect/>
          </a:stretch>
        </p:blipFill>
        <p:spPr bwMode="auto">
          <a:xfrm>
            <a:off x="1141413" y="17463"/>
            <a:ext cx="6859587" cy="6821487"/>
          </a:xfrm>
          <a:prstGeom prst="rect">
            <a:avLst/>
          </a:prstGeom>
          <a:noFill/>
          <a:ln w="9525">
            <a:noFill/>
            <a:miter lim="800000"/>
            <a:headEnd/>
            <a:tailEnd/>
          </a:ln>
        </p:spPr>
      </p:pic>
      <p:sp>
        <p:nvSpPr>
          <p:cNvPr id="28675" name="Rectangle 3"/>
          <p:cNvSpPr>
            <a:spLocks noChangeArrowheads="1"/>
          </p:cNvSpPr>
          <p:nvPr/>
        </p:nvSpPr>
        <p:spPr bwMode="auto">
          <a:xfrm>
            <a:off x="0" y="6216650"/>
            <a:ext cx="6686550" cy="641350"/>
          </a:xfrm>
          <a:prstGeom prst="rect">
            <a:avLst/>
          </a:prstGeom>
          <a:noFill/>
          <a:ln w="9525">
            <a:noFill/>
            <a:miter lim="800000"/>
            <a:headEnd/>
            <a:tailEnd/>
          </a:ln>
        </p:spPr>
        <p:txBody>
          <a:bodyPr wrap="none">
            <a:prstTxWarp prst="textNoShape">
              <a:avLst/>
            </a:prstTxWarp>
            <a:spAutoFit/>
          </a:bodyPr>
          <a:lstStyle/>
          <a:p>
            <a:r>
              <a:rPr lang="en-US" sz="3600"/>
              <a:t>sinuatque immensa volumine terga.</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9698" name="Picture 2" descr="I-11.jpg                                                       00178C64 Hard Disc                      BC3D5E27:"/>
          <p:cNvPicPr>
            <a:picLocks noChangeAspect="1" noChangeArrowheads="1"/>
          </p:cNvPicPr>
          <p:nvPr/>
        </p:nvPicPr>
        <p:blipFill>
          <a:blip r:embed="rId2"/>
          <a:srcRect/>
          <a:stretch>
            <a:fillRect/>
          </a:stretch>
        </p:blipFill>
        <p:spPr bwMode="auto">
          <a:xfrm>
            <a:off x="1141413" y="17463"/>
            <a:ext cx="6859587" cy="6821487"/>
          </a:xfrm>
          <a:prstGeom prst="rect">
            <a:avLst/>
          </a:prstGeom>
          <a:noFill/>
          <a:ln w="9525">
            <a:noFill/>
            <a:miter lim="800000"/>
            <a:headEnd/>
            <a:tailEnd/>
          </a:ln>
        </p:spPr>
      </p:pic>
      <p:sp>
        <p:nvSpPr>
          <p:cNvPr id="29699" name="Rectangle 3"/>
          <p:cNvSpPr>
            <a:spLocks noChangeArrowheads="1"/>
          </p:cNvSpPr>
          <p:nvPr/>
        </p:nvSpPr>
        <p:spPr bwMode="auto">
          <a:xfrm>
            <a:off x="0" y="6216650"/>
            <a:ext cx="4832350" cy="641350"/>
          </a:xfrm>
          <a:prstGeom prst="rect">
            <a:avLst/>
          </a:prstGeom>
          <a:noFill/>
          <a:ln w="9525">
            <a:noFill/>
            <a:miter lim="800000"/>
            <a:headEnd/>
            <a:tailEnd/>
          </a:ln>
        </p:spPr>
        <p:txBody>
          <a:bodyPr wrap="none">
            <a:prstTxWarp prst="textNoShape">
              <a:avLst/>
            </a:prstTxWarp>
            <a:spAutoFit/>
          </a:bodyPr>
          <a:lstStyle/>
          <a:p>
            <a:r>
              <a:rPr lang="en-US" sz="3600"/>
              <a:t>fit sonitus spumante salo.</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0722" name="Picture 2" descr="I-11.jpg                                                       00178C64 Hard Disc                      BC3D5E27:"/>
          <p:cNvPicPr>
            <a:picLocks noChangeAspect="1" noChangeArrowheads="1"/>
          </p:cNvPicPr>
          <p:nvPr/>
        </p:nvPicPr>
        <p:blipFill>
          <a:blip r:embed="rId2"/>
          <a:srcRect/>
          <a:stretch>
            <a:fillRect/>
          </a:stretch>
        </p:blipFill>
        <p:spPr bwMode="auto">
          <a:xfrm>
            <a:off x="0" y="36513"/>
            <a:ext cx="6859588" cy="6821487"/>
          </a:xfrm>
          <a:prstGeom prst="rect">
            <a:avLst/>
          </a:prstGeom>
          <a:noFill/>
          <a:ln w="9525">
            <a:noFill/>
            <a:miter lim="800000"/>
            <a:headEnd/>
            <a:tailEnd/>
          </a:ln>
        </p:spPr>
      </p:pic>
      <p:sp>
        <p:nvSpPr>
          <p:cNvPr id="30723" name="Rectangle 3"/>
          <p:cNvSpPr>
            <a:spLocks noChangeArrowheads="1"/>
          </p:cNvSpPr>
          <p:nvPr/>
        </p:nvSpPr>
        <p:spPr bwMode="auto">
          <a:xfrm>
            <a:off x="2743200" y="0"/>
            <a:ext cx="6400800" cy="1800225"/>
          </a:xfrm>
          <a:prstGeom prst="rect">
            <a:avLst/>
          </a:prstGeom>
          <a:noFill/>
          <a:ln w="9525">
            <a:noFill/>
            <a:miter lim="800000"/>
            <a:headEnd/>
            <a:tailEnd/>
          </a:ln>
        </p:spPr>
        <p:txBody>
          <a:bodyPr>
            <a:prstTxWarp prst="textNoShape">
              <a:avLst/>
            </a:prstTxWarp>
            <a:spAutoFit/>
          </a:bodyPr>
          <a:lstStyle/>
          <a:p>
            <a:r>
              <a:rPr lang="en-US" sz="2800"/>
              <a:t>                                iamque arva tenebant,</a:t>
            </a:r>
          </a:p>
          <a:p>
            <a:r>
              <a:rPr lang="en-US" sz="2800"/>
              <a:t>ardentesque oculos suffecti sanguine et igni</a:t>
            </a:r>
          </a:p>
          <a:p>
            <a:r>
              <a:rPr lang="en-US" sz="2800"/>
              <a:t>sibila lambebant linguis vibrantibus ora.</a:t>
            </a:r>
          </a:p>
          <a:p>
            <a:r>
              <a:rPr lang="en-US" sz="2800"/>
              <a:t>                         diffugimus visu exsangues.</a:t>
            </a:r>
            <a:endParaRPr lang="en-US" sz="360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46" name="WordArt 2" descr="White marble"/>
          <p:cNvSpPr>
            <a:spLocks noChangeArrowheads="1" noChangeShapeType="1" noTextEdit="1"/>
          </p:cNvSpPr>
          <p:nvPr/>
        </p:nvSpPr>
        <p:spPr bwMode="auto">
          <a:xfrm>
            <a:off x="762000" y="838200"/>
            <a:ext cx="7620000" cy="1295400"/>
          </a:xfrm>
          <a:prstGeom prst="rect">
            <a:avLst/>
          </a:prstGeom>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sp3d>
          </a:bodyPr>
          <a:lstStyle/>
          <a:p>
            <a:pPr algn="ctr"/>
            <a:r>
              <a:rPr lang="en-US" sz="3600" kern="10">
                <a:ln w="9525">
                  <a:round/>
                  <a:headEnd/>
                  <a:tailEnd/>
                </a:ln>
                <a:blipFill dpi="0" rotWithShape="0">
                  <a:blip r:embed="rId2"/>
                  <a:srcRect/>
                  <a:tile tx="0" ty="0" sx="100000" sy="100000" flip="none" algn="tl"/>
                </a:blipFill>
                <a:latin typeface="Arial Black"/>
                <a:ea typeface="Arial Black"/>
                <a:cs typeface="Arial Black"/>
              </a:rPr>
              <a:t>illi agmine certo</a:t>
            </a:r>
          </a:p>
        </p:txBody>
      </p:sp>
      <p:sp>
        <p:nvSpPr>
          <p:cNvPr id="31747" name="WordArt 3" descr="White marble"/>
          <p:cNvSpPr>
            <a:spLocks noChangeArrowheads="1" noChangeShapeType="1" noTextEdit="1"/>
          </p:cNvSpPr>
          <p:nvPr/>
        </p:nvSpPr>
        <p:spPr bwMode="auto">
          <a:xfrm>
            <a:off x="838200" y="3048000"/>
            <a:ext cx="7543800" cy="1295400"/>
          </a:xfrm>
          <a:prstGeom prst="rect">
            <a:avLst/>
          </a:prstGeom>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sp3d>
          </a:bodyPr>
          <a:lstStyle/>
          <a:p>
            <a:pPr algn="ctr"/>
            <a:r>
              <a:rPr lang="en-US" sz="3600" kern="10">
                <a:ln w="9525">
                  <a:round/>
                  <a:headEnd/>
                  <a:tailEnd/>
                </a:ln>
                <a:blipFill dpi="0" rotWithShape="0">
                  <a:blip r:embed="rId2"/>
                  <a:srcRect/>
                  <a:tile tx="0" ty="0" sx="100000" sy="100000" flip="none" algn="tl"/>
                </a:blipFill>
                <a:latin typeface="Arial Black"/>
                <a:ea typeface="Arial Black"/>
                <a:cs typeface="Arial Black"/>
              </a:rPr>
              <a:t>Laocoonta petunt</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4338" name="Picture 3" descr=" plao1.jpg                                                      000224C6 Hard Disc                      BC3D5E27:"/>
          <p:cNvPicPr>
            <a:picLocks noChangeAspect="1" noChangeArrowheads="1"/>
          </p:cNvPicPr>
          <p:nvPr/>
        </p:nvPicPr>
        <p:blipFill>
          <a:blip r:embed="rId2"/>
          <a:srcRect/>
          <a:stretch>
            <a:fillRect/>
          </a:stretch>
        </p:blipFill>
        <p:spPr bwMode="auto">
          <a:xfrm>
            <a:off x="2438400" y="0"/>
            <a:ext cx="3810000" cy="2540000"/>
          </a:xfrm>
          <a:prstGeom prst="rect">
            <a:avLst/>
          </a:prstGeom>
          <a:noFill/>
          <a:ln w="9525">
            <a:noFill/>
            <a:miter lim="800000"/>
            <a:headEnd/>
            <a:tailEnd/>
          </a:ln>
        </p:spPr>
      </p:pic>
      <p:sp>
        <p:nvSpPr>
          <p:cNvPr id="14339" name="Text Box 4"/>
          <p:cNvSpPr txBox="1">
            <a:spLocks noChangeArrowheads="1"/>
          </p:cNvSpPr>
          <p:nvPr/>
        </p:nvSpPr>
        <p:spPr bwMode="auto">
          <a:xfrm>
            <a:off x="6553200" y="762000"/>
            <a:ext cx="2286000" cy="615950"/>
          </a:xfrm>
          <a:prstGeom prst="rect">
            <a:avLst/>
          </a:prstGeom>
          <a:noFill/>
          <a:ln w="9525">
            <a:noFill/>
            <a:miter lim="800000"/>
            <a:headEnd/>
            <a:tailEnd/>
          </a:ln>
        </p:spPr>
        <p:txBody>
          <a:bodyPr>
            <a:prstTxWarp prst="textNoShape">
              <a:avLst/>
            </a:prstTxWarp>
            <a:spAutoFit/>
          </a:bodyPr>
          <a:lstStyle/>
          <a:p>
            <a:pPr>
              <a:spcBef>
                <a:spcPct val="50000"/>
              </a:spcBef>
            </a:pPr>
            <a:r>
              <a:rPr lang="en-US">
                <a:hlinkClick r:id="rId3"/>
              </a:rPr>
              <a:t>Listen!   </a:t>
            </a:r>
            <a:r>
              <a:rPr lang="en-US" sz="1000">
                <a:hlinkClick r:id="rId3"/>
              </a:rPr>
              <a:t>http://www.pyrrha.me.uk/plaoc1.mp3</a:t>
            </a:r>
            <a:endParaRPr lang="en-US" sz="1000"/>
          </a:p>
        </p:txBody>
      </p:sp>
      <p:sp>
        <p:nvSpPr>
          <p:cNvPr id="14340" name="TextBox 4"/>
          <p:cNvSpPr txBox="1">
            <a:spLocks noChangeArrowheads="1"/>
          </p:cNvSpPr>
          <p:nvPr/>
        </p:nvSpPr>
        <p:spPr bwMode="auto">
          <a:xfrm>
            <a:off x="762000" y="2743200"/>
            <a:ext cx="8077200" cy="1938338"/>
          </a:xfrm>
          <a:prstGeom prst="rect">
            <a:avLst/>
          </a:prstGeom>
          <a:noFill/>
          <a:ln w="9525">
            <a:noFill/>
            <a:miter lim="800000"/>
            <a:headEnd/>
            <a:tailEnd/>
          </a:ln>
        </p:spPr>
        <p:txBody>
          <a:bodyPr>
            <a:prstTxWarp prst="textNoShape">
              <a:avLst/>
            </a:prstTxWarp>
            <a:spAutoFit/>
          </a:bodyPr>
          <a:lstStyle/>
          <a:p>
            <a:r>
              <a:rPr lang="en-US" b="1"/>
              <a:t>primus ibi ante omnis magna comitante caterva               40 Laocoon ardens summa decurrit ab arce, et procul 'o miseri, quae tanta insania, cives? creditis avectos hostis? aut ulla putatis dona carere dolis Danaum? sic notus Ulixes?</a:t>
            </a:r>
          </a:p>
        </p:txBody>
      </p:sp>
      <p:sp>
        <p:nvSpPr>
          <p:cNvPr id="6" name="TextBox 5"/>
          <p:cNvSpPr txBox="1">
            <a:spLocks noChangeArrowheads="1"/>
          </p:cNvSpPr>
          <p:nvPr/>
        </p:nvSpPr>
        <p:spPr bwMode="auto">
          <a:xfrm>
            <a:off x="0" y="4876800"/>
            <a:ext cx="9144000" cy="1938338"/>
          </a:xfrm>
          <a:prstGeom prst="rect">
            <a:avLst/>
          </a:prstGeom>
          <a:noFill/>
          <a:ln w="9525">
            <a:noFill/>
            <a:miter lim="800000"/>
            <a:headEnd/>
            <a:tailEnd/>
          </a:ln>
        </p:spPr>
        <p:txBody>
          <a:bodyPr>
            <a:prstTxWarp prst="textNoShape">
              <a:avLst/>
            </a:prstTxWarp>
            <a:spAutoFit/>
          </a:bodyPr>
          <a:lstStyle/>
          <a:p>
            <a:r>
              <a:rPr lang="en-US"/>
              <a:t>First, there before all, with a great crowd accompanying him, Laocoon, burning with anger, ran down from the top of the citadel, and from afar: “O wretched citizens, what madness so great is this?  Do you believe the enemy has gone away?  Or do you think that any gifts of the Greeks lack treachery?  Is this how Ulysses is known to you?</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2770" name="Picture 2" descr="laocoon                                                        00023084 Hard Disc                      BC3D5E27:"/>
          <p:cNvPicPr>
            <a:picLocks noChangeAspect="1" noChangeArrowheads="1"/>
          </p:cNvPicPr>
          <p:nvPr/>
        </p:nvPicPr>
        <p:blipFill>
          <a:blip r:embed="rId2"/>
          <a:srcRect/>
          <a:stretch>
            <a:fillRect/>
          </a:stretch>
        </p:blipFill>
        <p:spPr bwMode="auto">
          <a:xfrm>
            <a:off x="0" y="1536700"/>
            <a:ext cx="6705600" cy="5321300"/>
          </a:xfrm>
          <a:prstGeom prst="rect">
            <a:avLst/>
          </a:prstGeom>
          <a:noFill/>
          <a:ln w="9525">
            <a:noFill/>
            <a:miter lim="800000"/>
            <a:headEnd/>
            <a:tailEnd/>
          </a:ln>
        </p:spPr>
      </p:pic>
      <p:sp>
        <p:nvSpPr>
          <p:cNvPr id="32771" name="Text Box 3"/>
          <p:cNvSpPr txBox="1">
            <a:spLocks noChangeArrowheads="1"/>
          </p:cNvSpPr>
          <p:nvPr/>
        </p:nvSpPr>
        <p:spPr bwMode="auto">
          <a:xfrm>
            <a:off x="3276600" y="152400"/>
            <a:ext cx="5867400" cy="1552575"/>
          </a:xfrm>
          <a:prstGeom prst="rect">
            <a:avLst/>
          </a:prstGeom>
          <a:noFill/>
          <a:ln w="9525">
            <a:noFill/>
            <a:miter lim="800000"/>
            <a:headEnd/>
            <a:tailEnd/>
          </a:ln>
        </p:spPr>
        <p:txBody>
          <a:bodyPr>
            <a:prstTxWarp prst="textNoShape">
              <a:avLst/>
            </a:prstTxWarp>
            <a:spAutoFit/>
          </a:bodyPr>
          <a:lstStyle/>
          <a:p>
            <a:pPr>
              <a:spcBef>
                <a:spcPct val="50000"/>
              </a:spcBef>
            </a:pPr>
            <a:r>
              <a:rPr lang="en-US"/>
              <a:t>                                  at primum parva duorum </a:t>
            </a:r>
          </a:p>
          <a:p>
            <a:pPr>
              <a:spcBef>
                <a:spcPct val="50000"/>
              </a:spcBef>
            </a:pPr>
            <a:r>
              <a:rPr lang="en-US"/>
              <a:t>corpora natorum serpens amplexus uterque</a:t>
            </a:r>
          </a:p>
          <a:p>
            <a:pPr>
              <a:spcBef>
                <a:spcPct val="50000"/>
              </a:spcBef>
            </a:pPr>
            <a:r>
              <a:rPr lang="en-US"/>
              <a:t>implicat et miseros morsu depascitur artus</a:t>
            </a:r>
          </a:p>
        </p:txBody>
      </p:sp>
      <p:sp>
        <p:nvSpPr>
          <p:cNvPr id="5" name="TextBox 4"/>
          <p:cNvSpPr txBox="1">
            <a:spLocks noChangeArrowheads="1"/>
          </p:cNvSpPr>
          <p:nvPr/>
        </p:nvSpPr>
        <p:spPr bwMode="auto">
          <a:xfrm>
            <a:off x="3962400" y="2057400"/>
            <a:ext cx="5181600" cy="1384300"/>
          </a:xfrm>
          <a:prstGeom prst="rect">
            <a:avLst/>
          </a:prstGeom>
          <a:noFill/>
          <a:ln w="9525">
            <a:noFill/>
            <a:miter lim="800000"/>
            <a:headEnd/>
            <a:tailEnd/>
          </a:ln>
        </p:spPr>
        <p:txBody>
          <a:bodyPr>
            <a:prstTxWarp prst="textNoShape">
              <a:avLst/>
            </a:prstTxWarp>
            <a:spAutoFit/>
          </a:bodyPr>
          <a:lstStyle/>
          <a:p>
            <a:pPr>
              <a:spcBef>
                <a:spcPct val="50000"/>
              </a:spcBef>
            </a:pPr>
            <a:r>
              <a:rPr lang="en-US" b="1"/>
              <a:t>parva duorum / corpora natorum </a:t>
            </a:r>
          </a:p>
          <a:p>
            <a:pPr>
              <a:spcBef>
                <a:spcPct val="50000"/>
              </a:spcBef>
            </a:pPr>
            <a:r>
              <a:rPr lang="en-US" i="1"/>
              <a:t>          intertwining word-order</a:t>
            </a:r>
          </a:p>
          <a:p>
            <a:endParaRPr lang="en-US"/>
          </a:p>
        </p:txBody>
      </p:sp>
      <p:sp>
        <p:nvSpPr>
          <p:cNvPr id="7" name="TextBox 6"/>
          <p:cNvSpPr txBox="1">
            <a:spLocks noChangeArrowheads="1"/>
          </p:cNvSpPr>
          <p:nvPr/>
        </p:nvSpPr>
        <p:spPr bwMode="auto">
          <a:xfrm>
            <a:off x="5410200" y="3962400"/>
            <a:ext cx="3733800" cy="2124075"/>
          </a:xfrm>
          <a:prstGeom prst="rect">
            <a:avLst/>
          </a:prstGeom>
          <a:noFill/>
          <a:ln w="9525">
            <a:noFill/>
            <a:miter lim="800000"/>
            <a:headEnd/>
            <a:tailEnd/>
          </a:ln>
        </p:spPr>
        <p:txBody>
          <a:bodyPr>
            <a:prstTxWarp prst="textNoShape">
              <a:avLst/>
            </a:prstTxWarp>
            <a:spAutoFit/>
          </a:bodyPr>
          <a:lstStyle/>
          <a:p>
            <a:pPr>
              <a:spcBef>
                <a:spcPct val="50000"/>
              </a:spcBef>
            </a:pPr>
            <a:r>
              <a:rPr lang="en-US"/>
              <a:t>       </a:t>
            </a:r>
            <a:r>
              <a:rPr lang="en-US" b="1"/>
              <a:t>miseros  morsu  </a:t>
            </a:r>
          </a:p>
          <a:p>
            <a:pPr>
              <a:spcBef>
                <a:spcPct val="50000"/>
              </a:spcBef>
            </a:pPr>
            <a:r>
              <a:rPr lang="en-US" i="1"/>
              <a:t> repetition of ‘m’ makes you  work your mouth hard as you say it – as if you are eating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3794" name="Picture 2" descr="laocoon                                                        00023084 Hard Disc                      BC3D5E27:"/>
          <p:cNvPicPr>
            <a:picLocks noChangeAspect="1" noChangeArrowheads="1"/>
          </p:cNvPicPr>
          <p:nvPr/>
        </p:nvPicPr>
        <p:blipFill>
          <a:blip r:embed="rId2"/>
          <a:srcRect/>
          <a:stretch>
            <a:fillRect/>
          </a:stretch>
        </p:blipFill>
        <p:spPr bwMode="auto">
          <a:xfrm>
            <a:off x="0" y="1536700"/>
            <a:ext cx="6705600" cy="5321300"/>
          </a:xfrm>
          <a:prstGeom prst="rect">
            <a:avLst/>
          </a:prstGeom>
          <a:noFill/>
          <a:ln w="9525">
            <a:noFill/>
            <a:miter lim="800000"/>
            <a:headEnd/>
            <a:tailEnd/>
          </a:ln>
        </p:spPr>
      </p:pic>
      <p:sp>
        <p:nvSpPr>
          <p:cNvPr id="33795" name="Text Box 3"/>
          <p:cNvSpPr txBox="1">
            <a:spLocks noChangeArrowheads="1"/>
          </p:cNvSpPr>
          <p:nvPr/>
        </p:nvSpPr>
        <p:spPr bwMode="auto">
          <a:xfrm>
            <a:off x="3048000" y="0"/>
            <a:ext cx="6096000" cy="2100263"/>
          </a:xfrm>
          <a:prstGeom prst="rect">
            <a:avLst/>
          </a:prstGeom>
          <a:noFill/>
          <a:ln w="9525">
            <a:noFill/>
            <a:miter lim="800000"/>
            <a:headEnd/>
            <a:tailEnd/>
          </a:ln>
        </p:spPr>
        <p:txBody>
          <a:bodyPr>
            <a:prstTxWarp prst="textNoShape">
              <a:avLst/>
            </a:prstTxWarp>
            <a:spAutoFit/>
          </a:bodyPr>
          <a:lstStyle/>
          <a:p>
            <a:pPr>
              <a:spcBef>
                <a:spcPct val="50000"/>
              </a:spcBef>
            </a:pPr>
            <a:r>
              <a:rPr lang="en-US"/>
              <a:t>post ipsum auxilio subeuntem ac tela ferentem</a:t>
            </a:r>
          </a:p>
          <a:p>
            <a:pPr>
              <a:spcBef>
                <a:spcPct val="50000"/>
              </a:spcBef>
            </a:pPr>
            <a:r>
              <a:rPr lang="en-US"/>
              <a:t>corripiunt spirisque ligant ingentibus; et iam</a:t>
            </a:r>
          </a:p>
          <a:p>
            <a:pPr>
              <a:spcBef>
                <a:spcPct val="50000"/>
              </a:spcBef>
            </a:pPr>
            <a:r>
              <a:rPr lang="en-US"/>
              <a:t>bis medium amplexi, bis collo squamea circum</a:t>
            </a:r>
          </a:p>
          <a:p>
            <a:pPr>
              <a:spcBef>
                <a:spcPct val="50000"/>
              </a:spcBef>
            </a:pPr>
            <a:r>
              <a:rPr lang="en-US"/>
              <a:t>terga dati superant capite et cervicibus altis.</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818" name="TextBox 2"/>
          <p:cNvSpPr txBox="1">
            <a:spLocks noChangeArrowheads="1"/>
          </p:cNvSpPr>
          <p:nvPr/>
        </p:nvSpPr>
        <p:spPr bwMode="auto">
          <a:xfrm>
            <a:off x="0" y="0"/>
            <a:ext cx="9144000" cy="6740525"/>
          </a:xfrm>
          <a:prstGeom prst="rect">
            <a:avLst/>
          </a:prstGeom>
          <a:noFill/>
          <a:ln w="9525">
            <a:noFill/>
            <a:miter lim="800000"/>
            <a:headEnd/>
            <a:tailEnd/>
          </a:ln>
        </p:spPr>
        <p:txBody>
          <a:bodyPr>
            <a:prstTxWarp prst="textNoShape">
              <a:avLst/>
            </a:prstTxWarp>
            <a:spAutoFit/>
          </a:bodyPr>
          <a:lstStyle/>
          <a:p>
            <a:r>
              <a:rPr lang="en-GB"/>
              <a:t>But look!  From Tenedos across the tranquil deep, (I shudder recalling it) with huge coils, twin snakes are breasting the sea and are making for the shore together. Their breasts are raised up among the waves and their blood-red crests are towering over the waves; the remaining part skims over the sea behind and arches their back with a huge coil.  A sound is made as the salt sea surges; and now they are reaching the fields, and, their burning eyes flecked with blood and with fire, they are licking their hissing mouths with flickering tongues. </a:t>
            </a:r>
          </a:p>
          <a:p>
            <a:endParaRPr lang="en-GB"/>
          </a:p>
          <a:p>
            <a:r>
              <a:rPr lang="en-GB"/>
              <a:t>We scattered, pale at the sight. </a:t>
            </a:r>
          </a:p>
          <a:p>
            <a:endParaRPr lang="en-GB"/>
          </a:p>
          <a:p>
            <a:r>
              <a:rPr lang="en-GB"/>
              <a:t>They, in a straight line, made for Laocoon; and first, each serpent having embraced the small bodies of his two sons, twined round them, and fed on their wretched limbs with a bite.  Next, they siezed upon him, himself, coming up with help and bringing weapons, and bound him with huge coils; and having coiled twice round the middle, twice having surrounded his neck with their scaly backs they towered over him by a head and lofty necks. </a:t>
            </a:r>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842" name="TextBox 1"/>
          <p:cNvSpPr txBox="1">
            <a:spLocks noChangeArrowheads="1"/>
          </p:cNvSpPr>
          <p:nvPr/>
        </p:nvSpPr>
        <p:spPr bwMode="auto">
          <a:xfrm>
            <a:off x="0" y="990600"/>
            <a:ext cx="9144000" cy="5262563"/>
          </a:xfrm>
          <a:prstGeom prst="rect">
            <a:avLst/>
          </a:prstGeom>
          <a:noFill/>
          <a:ln w="9525">
            <a:noFill/>
            <a:miter lim="800000"/>
            <a:headEnd/>
            <a:tailEnd/>
          </a:ln>
        </p:spPr>
        <p:txBody>
          <a:bodyPr>
            <a:prstTxWarp prst="textNoShape">
              <a:avLst/>
            </a:prstTxWarp>
            <a:spAutoFit/>
          </a:bodyPr>
          <a:lstStyle/>
          <a:p>
            <a:r>
              <a:rPr lang="en-US" b="1"/>
              <a:t>Pictorial approach to Latin poetry devised by Anne Dicks, creator of “Pyrrha’s Roman Pages”  </a:t>
            </a:r>
            <a:r>
              <a:rPr lang="en-US" b="1">
                <a:hlinkClick r:id="rId2"/>
              </a:rPr>
              <a:t>www.pyrrha.me.uk</a:t>
            </a:r>
            <a:r>
              <a:rPr lang="en-US" b="1"/>
              <a:t>  </a:t>
            </a:r>
          </a:p>
          <a:p>
            <a:endParaRPr lang="en-US"/>
          </a:p>
          <a:p>
            <a:r>
              <a:rPr lang="en-US"/>
              <a:t>     </a:t>
            </a:r>
            <a:r>
              <a:rPr lang="en-US" i="1"/>
              <a:t>Horace: Ars Poetica line 361   UT PICTURA POESIS</a:t>
            </a:r>
          </a:p>
          <a:p>
            <a:r>
              <a:rPr lang="en-US" i="1"/>
              <a:t>                       </a:t>
            </a:r>
            <a:r>
              <a:rPr lang="en-US"/>
              <a:t>Poetry is like a picture ….  </a:t>
            </a:r>
          </a:p>
          <a:p>
            <a:endParaRPr lang="en-US"/>
          </a:p>
          <a:p>
            <a:endParaRPr lang="en-US"/>
          </a:p>
          <a:p>
            <a:endParaRPr lang="en-US"/>
          </a:p>
          <a:p>
            <a:r>
              <a:rPr lang="en-US" b="1"/>
              <a:t>Original art work by Di Lorriman.</a:t>
            </a:r>
          </a:p>
          <a:p>
            <a:endParaRPr lang="en-US"/>
          </a:p>
          <a:p>
            <a:endParaRPr lang="en-US"/>
          </a:p>
          <a:p>
            <a:endParaRPr lang="en-US"/>
          </a:p>
          <a:p>
            <a:endParaRPr lang="en-US"/>
          </a:p>
          <a:p>
            <a:r>
              <a:rPr lang="en-US" b="1"/>
              <a:t>Voice recordings by Vanessa Lovatt.</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5362" name="Picture 2" descr=" plao2.jpg                                                      000224C6 Hard Disc                      BC3D5E27:"/>
          <p:cNvPicPr>
            <a:picLocks noChangeAspect="1" noChangeArrowheads="1"/>
          </p:cNvPicPr>
          <p:nvPr/>
        </p:nvPicPr>
        <p:blipFill>
          <a:blip r:embed="rId2"/>
          <a:srcRect/>
          <a:stretch>
            <a:fillRect/>
          </a:stretch>
        </p:blipFill>
        <p:spPr bwMode="auto">
          <a:xfrm>
            <a:off x="0" y="0"/>
            <a:ext cx="3810000" cy="2540000"/>
          </a:xfrm>
          <a:prstGeom prst="rect">
            <a:avLst/>
          </a:prstGeom>
          <a:noFill/>
          <a:ln w="9525">
            <a:noFill/>
            <a:miter lim="800000"/>
            <a:headEnd/>
            <a:tailEnd/>
          </a:ln>
        </p:spPr>
      </p:pic>
      <p:sp>
        <p:nvSpPr>
          <p:cNvPr id="15363" name="Text Box 3"/>
          <p:cNvSpPr txBox="1">
            <a:spLocks noChangeArrowheads="1"/>
          </p:cNvSpPr>
          <p:nvPr/>
        </p:nvSpPr>
        <p:spPr bwMode="auto">
          <a:xfrm>
            <a:off x="533400" y="3581400"/>
            <a:ext cx="8077200" cy="3046413"/>
          </a:xfrm>
          <a:prstGeom prst="rect">
            <a:avLst/>
          </a:prstGeom>
          <a:noFill/>
          <a:ln w="9525">
            <a:noFill/>
            <a:miter lim="800000"/>
            <a:headEnd/>
            <a:tailEnd/>
          </a:ln>
        </p:spPr>
        <p:txBody>
          <a:bodyPr>
            <a:prstTxWarp prst="textNoShape">
              <a:avLst/>
            </a:prstTxWarp>
            <a:spAutoFit/>
          </a:bodyPr>
          <a:lstStyle/>
          <a:p>
            <a:pPr>
              <a:spcBef>
                <a:spcPct val="50000"/>
              </a:spcBef>
            </a:pPr>
            <a:r>
              <a:rPr lang="en-US" b="1"/>
              <a:t>aut hoc inclusi ligno occultantur Achivi,               45 aut haec in nostros fabricata est machina muros, inspectura domos venturaque desuper urbi, aut aliquis latet error; equo ne credite, Teucri. quidquid id est, timeo Danaos et dona ferentis.' sic fatus validis ingentem viribus hastam               50 in latus inque feri curvam compagibus alvum contorsit.</a:t>
            </a:r>
            <a:endParaRPr lang="en-US" b="1">
              <a:latin typeface="Times-Roman" charset="0"/>
            </a:endParaRPr>
          </a:p>
        </p:txBody>
      </p:sp>
      <p:sp>
        <p:nvSpPr>
          <p:cNvPr id="15364" name="Text Box 4"/>
          <p:cNvSpPr txBox="1">
            <a:spLocks noChangeArrowheads="1"/>
          </p:cNvSpPr>
          <p:nvPr/>
        </p:nvSpPr>
        <p:spPr bwMode="auto">
          <a:xfrm>
            <a:off x="1905000" y="2667000"/>
            <a:ext cx="1905000" cy="615950"/>
          </a:xfrm>
          <a:prstGeom prst="rect">
            <a:avLst/>
          </a:prstGeom>
          <a:noFill/>
          <a:ln w="9525">
            <a:noFill/>
            <a:miter lim="800000"/>
            <a:headEnd/>
            <a:tailEnd/>
          </a:ln>
        </p:spPr>
        <p:txBody>
          <a:bodyPr>
            <a:prstTxWarp prst="textNoShape">
              <a:avLst/>
            </a:prstTxWarp>
            <a:spAutoFit/>
          </a:bodyPr>
          <a:lstStyle/>
          <a:p>
            <a:pPr>
              <a:spcBef>
                <a:spcPct val="50000"/>
              </a:spcBef>
            </a:pPr>
            <a:r>
              <a:rPr lang="en-US">
                <a:hlinkClick r:id="rId3"/>
              </a:rPr>
              <a:t>Listen!  </a:t>
            </a:r>
            <a:r>
              <a:rPr lang="en-US" sz="1000">
                <a:hlinkClick r:id="rId3"/>
              </a:rPr>
              <a:t>http://www.pyrrha.me.uk/plaoc2.mp3</a:t>
            </a:r>
            <a:endParaRPr lang="en-US" sz="1000"/>
          </a:p>
        </p:txBody>
      </p:sp>
      <p:sp>
        <p:nvSpPr>
          <p:cNvPr id="5" name="TextBox 4"/>
          <p:cNvSpPr txBox="1">
            <a:spLocks noChangeArrowheads="1"/>
          </p:cNvSpPr>
          <p:nvPr/>
        </p:nvSpPr>
        <p:spPr bwMode="auto">
          <a:xfrm>
            <a:off x="3810000" y="0"/>
            <a:ext cx="5334000" cy="3632200"/>
          </a:xfrm>
          <a:prstGeom prst="rect">
            <a:avLst/>
          </a:prstGeom>
          <a:noFill/>
          <a:ln w="9525">
            <a:noFill/>
            <a:miter lim="800000"/>
            <a:headEnd/>
            <a:tailEnd/>
          </a:ln>
        </p:spPr>
        <p:txBody>
          <a:bodyPr>
            <a:prstTxWarp prst="textNoShape">
              <a:avLst/>
            </a:prstTxWarp>
            <a:spAutoFit/>
          </a:bodyPr>
          <a:lstStyle/>
          <a:p>
            <a:r>
              <a:rPr lang="en-GB" sz="2300"/>
              <a:t>Either enclosed in this wood, Greeks are lying hidden, or this machine has been built against our walls, to spy into our homes and to come upon the city from above, or some trickery lurks here: do not trust the horse, Trojans, whatever it is, I fear the Greeks even when bearing gifts!  After speaking thus, with huge strength, he hurled his huge spear into its side and into the belly of the beast, curved with its joints. </a:t>
            </a:r>
            <a:endParaRPr lang="en-US" sz="23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6386" name="Picture 2" descr=" plao3.jpg                                                      000224C6 Hard Disc                      BC3D5E27:"/>
          <p:cNvPicPr>
            <a:picLocks noChangeAspect="1" noChangeArrowheads="1"/>
          </p:cNvPicPr>
          <p:nvPr/>
        </p:nvPicPr>
        <p:blipFill>
          <a:blip r:embed="rId2"/>
          <a:srcRect/>
          <a:stretch>
            <a:fillRect/>
          </a:stretch>
        </p:blipFill>
        <p:spPr bwMode="auto">
          <a:xfrm>
            <a:off x="1295400" y="0"/>
            <a:ext cx="3810000" cy="2540000"/>
          </a:xfrm>
          <a:prstGeom prst="rect">
            <a:avLst/>
          </a:prstGeom>
          <a:noFill/>
          <a:ln w="9525">
            <a:noFill/>
            <a:miter lim="800000"/>
            <a:headEnd/>
            <a:tailEnd/>
          </a:ln>
        </p:spPr>
      </p:pic>
      <p:sp>
        <p:nvSpPr>
          <p:cNvPr id="16387" name="Text Box 3"/>
          <p:cNvSpPr txBox="1">
            <a:spLocks noChangeArrowheads="1"/>
          </p:cNvSpPr>
          <p:nvPr/>
        </p:nvSpPr>
        <p:spPr bwMode="auto">
          <a:xfrm>
            <a:off x="685800" y="2590800"/>
            <a:ext cx="7848600" cy="1938338"/>
          </a:xfrm>
          <a:prstGeom prst="rect">
            <a:avLst/>
          </a:prstGeom>
          <a:noFill/>
          <a:ln w="9525">
            <a:noFill/>
            <a:miter lim="800000"/>
            <a:headEnd/>
            <a:tailEnd/>
          </a:ln>
        </p:spPr>
        <p:txBody>
          <a:bodyPr>
            <a:prstTxWarp prst="textNoShape">
              <a:avLst/>
            </a:prstTxWarp>
            <a:spAutoFit/>
          </a:bodyPr>
          <a:lstStyle/>
          <a:p>
            <a:pPr>
              <a:spcBef>
                <a:spcPct val="50000"/>
              </a:spcBef>
            </a:pPr>
            <a:r>
              <a:rPr lang="en-US" b="1"/>
              <a:t>stetit illa tremens, uteroque recusso insonuere cavae gemitumque dedere cavernae. et, si fata deum, si mens non laeva fuisset, impulerat ferro Argolicas foedare latebras,               55 Troiaque nunc staret, Priamique arx alta maneres.</a:t>
            </a:r>
            <a:endParaRPr lang="en-US" b="1">
              <a:latin typeface="Times-Roman" charset="0"/>
            </a:endParaRPr>
          </a:p>
        </p:txBody>
      </p:sp>
      <p:sp>
        <p:nvSpPr>
          <p:cNvPr id="16388" name="Text Box 4"/>
          <p:cNvSpPr txBox="1">
            <a:spLocks noChangeArrowheads="1"/>
          </p:cNvSpPr>
          <p:nvPr/>
        </p:nvSpPr>
        <p:spPr bwMode="auto">
          <a:xfrm>
            <a:off x="5791200" y="1524000"/>
            <a:ext cx="2362200" cy="615950"/>
          </a:xfrm>
          <a:prstGeom prst="rect">
            <a:avLst/>
          </a:prstGeom>
          <a:noFill/>
          <a:ln w="9525">
            <a:noFill/>
            <a:miter lim="800000"/>
            <a:headEnd/>
            <a:tailEnd/>
          </a:ln>
        </p:spPr>
        <p:txBody>
          <a:bodyPr>
            <a:prstTxWarp prst="textNoShape">
              <a:avLst/>
            </a:prstTxWarp>
            <a:spAutoFit/>
          </a:bodyPr>
          <a:lstStyle/>
          <a:p>
            <a:pPr>
              <a:spcBef>
                <a:spcPct val="50000"/>
              </a:spcBef>
            </a:pPr>
            <a:r>
              <a:rPr lang="en-US">
                <a:hlinkClick r:id="rId3"/>
              </a:rPr>
              <a:t>Listen!   </a:t>
            </a:r>
            <a:r>
              <a:rPr lang="en-US" sz="1000">
                <a:hlinkClick r:id="rId3"/>
              </a:rPr>
              <a:t>http://www.pyrrha.me.uk/plaoc3.mp3</a:t>
            </a:r>
            <a:endParaRPr lang="en-US" sz="1000"/>
          </a:p>
        </p:txBody>
      </p:sp>
      <p:sp>
        <p:nvSpPr>
          <p:cNvPr id="5" name="TextBox 4"/>
          <p:cNvSpPr txBox="1">
            <a:spLocks noChangeArrowheads="1"/>
          </p:cNvSpPr>
          <p:nvPr/>
        </p:nvSpPr>
        <p:spPr bwMode="auto">
          <a:xfrm>
            <a:off x="0" y="4724400"/>
            <a:ext cx="9144000" cy="1938338"/>
          </a:xfrm>
          <a:prstGeom prst="rect">
            <a:avLst/>
          </a:prstGeom>
          <a:noFill/>
          <a:ln w="9525">
            <a:noFill/>
            <a:miter lim="800000"/>
            <a:headEnd/>
            <a:tailEnd/>
          </a:ln>
        </p:spPr>
        <p:txBody>
          <a:bodyPr>
            <a:prstTxWarp prst="textNoShape">
              <a:avLst/>
            </a:prstTxWarp>
            <a:spAutoFit/>
          </a:bodyPr>
          <a:lstStyle/>
          <a:p>
            <a:r>
              <a:rPr lang="en-US"/>
              <a:t>It stood there trembling, and with its womb reverberating, its hollow caverns resounded and gave out a groan, and if the fates of the gods, if our minds had not been wrong, it would have compelled us to defile the Greek hiding-places with the sword, and Troy would now be standing, and you, O high citadel of Priam, would remain!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10" name="WordArt 2" descr="Paper bag"/>
          <p:cNvSpPr>
            <a:spLocks noChangeArrowheads="1" noChangeShapeType="1" noTextEdit="1"/>
          </p:cNvSpPr>
          <p:nvPr/>
        </p:nvSpPr>
        <p:spPr bwMode="auto">
          <a:xfrm>
            <a:off x="685800" y="1219200"/>
            <a:ext cx="6781800" cy="2438400"/>
          </a:xfrm>
          <a:prstGeom prst="rect">
            <a:avLst/>
          </a:prstGeom>
        </p:spPr>
        <p:txBody>
          <a:bodyPr wrap="none" fromWordArt="1">
            <a:prstTxWarp prst="textPlain">
              <a:avLst>
                <a:gd name="adj" fmla="val 50000"/>
              </a:avLst>
            </a:prstTxWarp>
          </a:bodyPr>
          <a:lstStyle/>
          <a:p>
            <a:pPr algn="ctr"/>
            <a:r>
              <a:rPr lang="en-US" sz="3600" kern="10">
                <a:ln w="9525">
                  <a:solidFill>
                    <a:srgbClr val="008000"/>
                  </a:solidFill>
                  <a:round/>
                  <a:headEnd/>
                  <a:tailEnd/>
                </a:ln>
                <a:blipFill dpi="0" rotWithShape="0">
                  <a:blip r:embed="rId2"/>
                  <a:srcRect/>
                  <a:tile tx="0" ty="0" sx="100000" sy="100000" flip="none" algn="tl"/>
                </a:blipFill>
                <a:effectLst>
                  <a:outerShdw blurRad="63500" dist="563972" dir="14049741" sx="125000" sy="125000" algn="tl" rotWithShape="0">
                    <a:srgbClr val="C7DFD3">
                      <a:alpha val="74997"/>
                    </a:srgbClr>
                  </a:outerShdw>
                </a:effectLst>
                <a:latin typeface="Times New Roman"/>
                <a:ea typeface="Times New Roman"/>
                <a:cs typeface="Times New Roman"/>
              </a:rPr>
              <a:t>ecce autem</a:t>
            </a:r>
          </a:p>
        </p:txBody>
      </p:sp>
      <p:sp>
        <p:nvSpPr>
          <p:cNvPr id="3" name="TextBox 2"/>
          <p:cNvSpPr txBox="1">
            <a:spLocks noChangeArrowheads="1"/>
          </p:cNvSpPr>
          <p:nvPr/>
        </p:nvSpPr>
        <p:spPr bwMode="auto">
          <a:xfrm>
            <a:off x="990600" y="4267200"/>
            <a:ext cx="8153400" cy="2062163"/>
          </a:xfrm>
          <a:prstGeom prst="rect">
            <a:avLst/>
          </a:prstGeom>
          <a:noFill/>
          <a:ln w="9525">
            <a:noFill/>
            <a:miter lim="800000"/>
            <a:headEnd/>
            <a:tailEnd/>
          </a:ln>
        </p:spPr>
        <p:txBody>
          <a:bodyPr>
            <a:prstTxWarp prst="textNoShape">
              <a:avLst/>
            </a:prstTxWarp>
            <a:spAutoFit/>
          </a:bodyPr>
          <a:lstStyle/>
          <a:p>
            <a:r>
              <a:rPr lang="en-US" sz="3200"/>
              <a:t>But look! </a:t>
            </a:r>
          </a:p>
          <a:p>
            <a:r>
              <a:rPr lang="en-US" sz="3200"/>
              <a:t>  </a:t>
            </a:r>
          </a:p>
          <a:p>
            <a:r>
              <a:rPr lang="en-US" sz="3200" i="1"/>
              <a:t>Virgil is asking us to imagine the scene as it unfolds before our eyes …</a:t>
            </a:r>
            <a:endParaRPr lang="en-US" sz="32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8434" name="Picture 2" descr="I-1.jpg                                                        00178C64 Hard Disc                      BC3D5E27:"/>
          <p:cNvPicPr>
            <a:picLocks noChangeAspect="1" noChangeArrowheads="1"/>
          </p:cNvPicPr>
          <p:nvPr/>
        </p:nvPicPr>
        <p:blipFill>
          <a:blip r:embed="rId2"/>
          <a:srcRect/>
          <a:stretch>
            <a:fillRect/>
          </a:stretch>
        </p:blipFill>
        <p:spPr bwMode="auto">
          <a:xfrm>
            <a:off x="1141413" y="17463"/>
            <a:ext cx="6859587" cy="6821487"/>
          </a:xfrm>
          <a:prstGeom prst="rect">
            <a:avLst/>
          </a:prstGeom>
          <a:noFill/>
          <a:ln w="9525">
            <a:noFill/>
            <a:miter lim="800000"/>
            <a:headEnd/>
            <a:tailEnd/>
          </a:ln>
        </p:spPr>
      </p:pic>
      <p:sp>
        <p:nvSpPr>
          <p:cNvPr id="18435" name="Text Box 3"/>
          <p:cNvSpPr txBox="1">
            <a:spLocks noChangeArrowheads="1"/>
          </p:cNvSpPr>
          <p:nvPr/>
        </p:nvSpPr>
        <p:spPr bwMode="auto">
          <a:xfrm>
            <a:off x="0" y="6096000"/>
            <a:ext cx="3505200" cy="762000"/>
          </a:xfrm>
          <a:prstGeom prst="rect">
            <a:avLst/>
          </a:prstGeom>
          <a:noFill/>
          <a:ln w="9525">
            <a:noFill/>
            <a:miter lim="800000"/>
            <a:headEnd/>
            <a:tailEnd/>
          </a:ln>
        </p:spPr>
        <p:txBody>
          <a:bodyPr>
            <a:prstTxWarp prst="textNoShape">
              <a:avLst/>
            </a:prstTxWarp>
            <a:spAutoFit/>
          </a:bodyPr>
          <a:lstStyle/>
          <a:p>
            <a:pPr>
              <a:spcBef>
                <a:spcPct val="50000"/>
              </a:spcBef>
            </a:pPr>
            <a:r>
              <a:rPr lang="en-US" sz="4400"/>
              <a:t>gemini</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9458" name="Picture 2" descr="I-2.jpg                                                        00178C64 Hard Disc                      BC3D5E27:"/>
          <p:cNvPicPr>
            <a:picLocks noChangeAspect="1" noChangeArrowheads="1"/>
          </p:cNvPicPr>
          <p:nvPr/>
        </p:nvPicPr>
        <p:blipFill>
          <a:blip r:embed="rId2"/>
          <a:srcRect/>
          <a:stretch>
            <a:fillRect/>
          </a:stretch>
        </p:blipFill>
        <p:spPr bwMode="auto">
          <a:xfrm>
            <a:off x="1141413" y="17463"/>
            <a:ext cx="6859587" cy="6821487"/>
          </a:xfrm>
          <a:prstGeom prst="rect">
            <a:avLst/>
          </a:prstGeom>
          <a:noFill/>
          <a:ln w="9525">
            <a:noFill/>
            <a:miter lim="800000"/>
            <a:headEnd/>
            <a:tailEnd/>
          </a:ln>
        </p:spPr>
      </p:pic>
      <p:sp>
        <p:nvSpPr>
          <p:cNvPr id="19459" name="Text Box 3"/>
          <p:cNvSpPr txBox="1">
            <a:spLocks noChangeArrowheads="1"/>
          </p:cNvSpPr>
          <p:nvPr/>
        </p:nvSpPr>
        <p:spPr bwMode="auto">
          <a:xfrm>
            <a:off x="0" y="6019800"/>
            <a:ext cx="8382000" cy="762000"/>
          </a:xfrm>
          <a:prstGeom prst="rect">
            <a:avLst/>
          </a:prstGeom>
          <a:noFill/>
          <a:ln w="9525">
            <a:noFill/>
            <a:miter lim="800000"/>
            <a:headEnd/>
            <a:tailEnd/>
          </a:ln>
        </p:spPr>
        <p:txBody>
          <a:bodyPr>
            <a:prstTxWarp prst="textNoShape">
              <a:avLst/>
            </a:prstTxWarp>
            <a:spAutoFit/>
          </a:bodyPr>
          <a:lstStyle/>
          <a:p>
            <a:pPr>
              <a:spcBef>
                <a:spcPct val="50000"/>
              </a:spcBef>
            </a:pPr>
            <a:r>
              <a:rPr lang="en-US" sz="4400"/>
              <a:t>gemini a Tenedo</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0482" name="Picture 2" descr="I-3.jpg                                                        00178C64 Hard Disc                      BC3D5E27:"/>
          <p:cNvPicPr>
            <a:picLocks noChangeAspect="1" noChangeArrowheads="1"/>
          </p:cNvPicPr>
          <p:nvPr/>
        </p:nvPicPr>
        <p:blipFill>
          <a:blip r:embed="rId2"/>
          <a:srcRect/>
          <a:stretch>
            <a:fillRect/>
          </a:stretch>
        </p:blipFill>
        <p:spPr bwMode="auto">
          <a:xfrm>
            <a:off x="1141413" y="17463"/>
            <a:ext cx="6859587" cy="6821487"/>
          </a:xfrm>
          <a:prstGeom prst="rect">
            <a:avLst/>
          </a:prstGeom>
          <a:noFill/>
          <a:ln w="9525">
            <a:noFill/>
            <a:miter lim="800000"/>
            <a:headEnd/>
            <a:tailEnd/>
          </a:ln>
        </p:spPr>
      </p:pic>
      <p:sp>
        <p:nvSpPr>
          <p:cNvPr id="20483" name="Rectangle 3"/>
          <p:cNvSpPr>
            <a:spLocks noChangeArrowheads="1"/>
          </p:cNvSpPr>
          <p:nvPr/>
        </p:nvSpPr>
        <p:spPr bwMode="auto">
          <a:xfrm>
            <a:off x="0" y="6096000"/>
            <a:ext cx="8018463" cy="762000"/>
          </a:xfrm>
          <a:prstGeom prst="rect">
            <a:avLst/>
          </a:prstGeom>
          <a:noFill/>
          <a:ln w="9525">
            <a:noFill/>
            <a:miter lim="800000"/>
            <a:headEnd/>
            <a:tailEnd/>
          </a:ln>
        </p:spPr>
        <p:txBody>
          <a:bodyPr wrap="none">
            <a:prstTxWarp prst="textNoShape">
              <a:avLst/>
            </a:prstTxWarp>
            <a:spAutoFit/>
          </a:bodyPr>
          <a:lstStyle/>
          <a:p>
            <a:r>
              <a:rPr lang="en-US" sz="4400"/>
              <a:t>gemini a Tenedo tranquilla per alta</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1506" name="Picture 2" descr=" Words.jpg                                                      00178C64 Hard Disc                      BC3D5E27:"/>
          <p:cNvPicPr>
            <a:picLocks noChangeAspect="1" noChangeArrowheads="1"/>
          </p:cNvPicPr>
          <p:nvPr/>
        </p:nvPicPr>
        <p:blipFill>
          <a:blip r:embed="rId2"/>
          <a:srcRect/>
          <a:stretch>
            <a:fillRect/>
          </a:stretch>
        </p:blipFill>
        <p:spPr bwMode="auto">
          <a:xfrm>
            <a:off x="1141413" y="17463"/>
            <a:ext cx="6859587" cy="68214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http://schemas.openxmlformats.org/drawingml/2006/main"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http://schemas.openxmlformats.org/drawingml/2006/main"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214</TotalTime>
  <Words>980</Words>
  <Application>Microsoft Macintosh PowerPoint</Application>
  <PresentationFormat>On-screen Show (4:3)</PresentationFormat>
  <Paragraphs>64</Paragraphs>
  <Slides>23</Slides>
  <Notes>0</Notes>
  <HiddenSlides>0</HiddenSlides>
  <MMClips>0</MMClips>
  <ScaleCrop>false</ScaleCrop>
  <HeadingPairs>
    <vt:vector size="6" baseType="variant">
      <vt:variant>
        <vt:lpstr>Fonts Used</vt:lpstr>
      </vt:variant>
      <vt:variant>
        <vt:i4>5</vt:i4>
      </vt:variant>
      <vt:variant>
        <vt:lpstr>Design Template</vt:lpstr>
      </vt:variant>
      <vt:variant>
        <vt:i4>1</vt:i4>
      </vt:variant>
      <vt:variant>
        <vt:lpstr>Slide Titles</vt:lpstr>
      </vt:variant>
      <vt:variant>
        <vt:i4>23</vt:i4>
      </vt:variant>
    </vt:vector>
  </HeadingPairs>
  <TitlesOfParts>
    <vt:vector size="29" baseType="lpstr">
      <vt:lpstr>Times</vt:lpstr>
      <vt:lpstr>ＭＳ Ｐゴシック</vt:lpstr>
      <vt:lpstr>Arial</vt:lpstr>
      <vt:lpstr>Calibri</vt:lpstr>
      <vt:lpstr>Times-Roman</vt:lpstr>
      <vt:lpstr>Blank Presentation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vector>
  </TitlesOfParts>
  <Company>home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Anne</dc:creator>
  <cp:lastModifiedBy>Anne</cp:lastModifiedBy>
  <cp:revision>30</cp:revision>
  <dcterms:created xsi:type="dcterms:W3CDTF">2012-08-21T18:44:10Z</dcterms:created>
  <dcterms:modified xsi:type="dcterms:W3CDTF">2012-08-21T18:44:27Z</dcterms:modified>
</cp:coreProperties>
</file>